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310" r:id="rId3"/>
    <p:sldId id="2007577397" r:id="rId4"/>
    <p:sldId id="2007577416" r:id="rId5"/>
    <p:sldId id="2007577425" r:id="rId6"/>
    <p:sldId id="2007577417" r:id="rId7"/>
    <p:sldId id="2007577426" r:id="rId8"/>
    <p:sldId id="2007577431" r:id="rId9"/>
    <p:sldId id="2007577433" r:id="rId10"/>
    <p:sldId id="2007577434" r:id="rId11"/>
    <p:sldId id="2007577427" r:id="rId12"/>
    <p:sldId id="2007577428" r:id="rId13"/>
    <p:sldId id="2007577429" r:id="rId14"/>
    <p:sldId id="2007577432" r:id="rId15"/>
    <p:sldId id="2007577375" r:id="rId16"/>
    <p:sldId id="200757743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9"/>
    <p:restoredTop sz="79839"/>
  </p:normalViewPr>
  <p:slideViewPr>
    <p:cSldViewPr snapToGrid="0">
      <p:cViewPr varScale="1">
        <p:scale>
          <a:sx n="176" d="100"/>
          <a:sy n="176" d="100"/>
        </p:scale>
        <p:origin x="2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4DDE-997C-7F49-969D-74E530089315}" type="datetimeFigureOut">
              <a:rPr kumimoji="1" lang="zh-CN" altLang="en-US" smtClean="0"/>
              <a:t>2025/6/28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E3438-8400-6F45-AF47-A37C3BF85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50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E3438-8400-6F45-AF47-A37C3BF8520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657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A2CB-651C-952E-23D4-6DF427D4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6A20DC-B023-D93E-0D0C-F30F45A8B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45BCDC-CF46-6171-733F-C5E1D27FD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0CEEB5-EEF1-7DB6-B64B-39600EE7B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05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E6B94-9CEE-605E-94EA-A7C8CFD2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D9D651-BC07-0849-69B0-0B8EF217E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23280B-0E0B-8132-153F-F41DB38FC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A6A0C1-CB7D-3427-D704-812039A2F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9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C5B13-4C88-57E5-8E01-E7504E6E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478878-FB00-7608-2CB4-ED2E01C4A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65C5D-1880-2DC5-F881-89FB565A9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983D5D-0A7A-D24C-F117-EA598B519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87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E3438-8400-6F45-AF47-A37C3BF8520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868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0A7E-2929-A9A2-B90A-93C84910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1B4521-218B-CE1B-71A0-8995645F7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0B6FA0-D781-7996-5372-5F3406CE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B40E6-8936-BB1E-2A00-3F3FF485A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E3438-8400-6F45-AF47-A37C3BF8520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90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4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E885-DAFB-23F5-4B89-7E46164A1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ED91BE-70F2-7B1F-19FC-F649B8025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D77F6E-DEB0-B9FE-6DF6-6BD319D36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206400-34B9-A478-D0E7-D019AC0B3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02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43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0991-C9CD-EF9B-2719-694238BA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29C259-6237-7144-C0FD-061724DCE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AB2EE9-D98B-D9D0-84D0-11B6738F9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FC9F2C-D75C-3621-501C-C808AFF04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21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D3C0-8955-C9FB-CFFC-068B0442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18DA0F-A6DB-61FB-BA43-E9C15B74F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F07D81-BFCD-CA78-B786-8BC8118A7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A33715-5450-0006-76FD-43E630D00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5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81CB-CB02-7DED-72BA-64D0E99D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1E30C1-A2E1-5910-C06B-EE72FA8D2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030B8E-C818-C557-28F1-EAD674329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ED4737-E490-777A-2B13-032C1A53D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9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0E1E-DB1C-2F80-9C78-186BF96F8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534DBC-DE71-5907-202B-C14783BDE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68D45E-BE5F-8CFE-FF99-7FE4E0F92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DB376-2532-C710-41D4-623910024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03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95257-A9C4-2FA5-029F-B5F1E7A9F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C30B00-F319-7D2D-14D0-65D076185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BBF477-683B-4ED5-4CF5-A589FA9BA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635E58-436C-7E18-AEFF-0BD737EEB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A0FD-50E2-47FD-8244-51146609D8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1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DDD8B-EC39-BFE1-9170-6A92EA09D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9E5018-3C7C-9A6E-7792-6DE89EC2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BC8D8-3A33-DB98-5827-D01F9C0AE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8C97FE-3C16-5FBA-2D8C-513740AD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7E392-9826-34DE-0D1E-3E95FC7D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5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1379D-5D48-7C3A-29BD-AC037E51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492E79-188D-9131-E3AF-A00688641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90ABD-05D6-B0B2-7105-54FE0FD4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DEC49-47D2-2521-F2AD-A20C0F24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22B99-9A87-32C0-8EA6-46730D34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75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69BCC8-84A0-0385-EF74-5BF45F0FC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EC489F-B9B7-A7B5-A896-40ADCCEDB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AE827-511A-F90B-12DB-C33C6537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D7693-26EE-78A1-316E-7C1F91D4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B61E0-C6E8-7061-ABAA-ED86DE48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2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426F2-0A48-4F4A-9B23-C05AE2927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4239CE-E8D7-42E8-A48B-7856E103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FFEE97-0DFF-4A3C-8840-B26D0705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CC780-54CD-48DA-927D-84F43390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B8228-1923-46B5-8F53-AFCFE1E7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92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698A2-520C-4363-9711-ED81292E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9FC5A-0380-4D44-B4CF-BC8D402E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B47F6-1422-406A-8D4B-CCA5E21E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B317B-493A-408C-BBC3-30D5B4D5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EB00E-4CD0-4D75-9A3E-03B6DCAC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798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CDC6F-9B45-4FA3-B5B0-2C6DAA3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ADC32-88BF-47AB-BA66-0B8B846A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D5AF2-187E-4D4D-8D78-6B9D2B6F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8E7E22-4ED8-45F3-8F3E-F17142BA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AF30E-8FFA-4C77-90AC-73DFFEEE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746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E5AC5-743C-449D-8492-A3402C77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4AD2F-533E-4D12-AC18-C043E292C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47D909-74F1-4B78-9C55-55D7D6002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54D87F-1719-4AEF-975F-C3C52CC3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4B9D91-1E67-48E9-A147-2C9AC6B8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C4E23-5084-43AB-8037-8B5EDA6F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698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5D22B-E9C2-4B64-AF74-F750D10B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42606A-F81A-424B-8886-A0EE4BA3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51F861-540E-4F90-AD21-2D9C5D480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830F10-8B53-4C05-93D1-46A3139E5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DFA279-47FC-4746-BFC0-601BF6DC7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578D7C-F3A3-4328-AC64-3D2FA4A9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D9575B-7180-4FC4-A030-F893B963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8F0E43-5656-4039-9D65-3A0FE569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93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EC8A7-0CC9-45A3-B271-3D24AD4F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4A661F-66C1-4146-9771-57E6DCD5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B3F404-C7EC-4284-A53F-54285C34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5B16E8-5EB1-495A-9089-212A794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53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765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FA933-D5B7-4F3D-993D-18709632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0BB7A-528A-4B35-92BC-A882D328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1A1775-28CE-49F7-9809-FC6109F8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0535F8-184D-44C0-BEC0-44681BD7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E3447C-75C0-4F99-A7F4-55F7B5CF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42FD6-6207-4D5C-B730-68C3A6D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37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1C3E7-5F0F-28E1-31A5-06B2680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4B174-AEE9-6E28-6C3C-BD557202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73D11-67F3-7F91-2302-0CF1C4A5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AD974-CBD4-DB3F-8BA7-49D37033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7CE2AC-9BAA-45B5-0E97-E90F2952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12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7976D-A99D-45A6-9AA5-F7A44655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8E4F06-BE2A-466E-97B7-5840BA4FA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5C9924-8458-4F96-B04C-64773193C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725ECE-F437-4ACA-8E36-BA32F303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EDED52-523F-4F89-96B9-E9EDD218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4852C5-1F45-4030-91DC-1CE180F2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191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C75C-C361-48E6-A55E-8FDBB94D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5090E-F6D3-4E80-AADF-A1601B18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FE55C-C243-480E-B098-7ED84FAC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4FEC2-BE5F-4393-878E-75F26836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21D05-77BF-4584-9E2A-1004CE19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1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017318-E7C0-4328-9DCA-9403F4488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C209D4-DB92-4EBD-8663-0FD32B76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F420B-7C25-4F1E-BFEA-C179AE71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F80D6-B5BF-4E6F-BCAC-5AC13C3D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61EBE-D9B9-4610-AF54-B09B8D56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4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A3F5C-EAE3-12DF-4361-AF17E026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60603-FE14-99CA-1C79-12D292958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1FD0BF-BFDE-73D1-8659-ED58211B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A4E238-1520-6CD5-1E22-086A0201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C1013-74E2-C198-13C8-FA9DE1BF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10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13020-70A5-658E-911E-0FD33A9C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20B2E-D80B-6CE7-213F-4E94AEF2D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107E17-1D56-2B5F-6548-1A30EC6B2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B908F-EE94-3FBC-CC28-9159E9D0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4E7889-03DF-EF63-DBEF-24916289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E89228-3514-DE08-2295-ECF93B22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8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74A27-F4EC-F59A-3F8D-89F4E52E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4D5719-2973-77D0-6B7D-9CF3C992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9A01C1-3E19-06AC-282C-8B0A684A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162FC0-F47F-A7EE-A3B9-A2B1B947F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E1CA85-C47A-359C-EB08-9E11EF3FB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AD5F80-510E-DF93-00C0-56B157D8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3B509F-3EB6-AAAA-7E66-DB9A92E0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768CE0-493E-86BD-A004-2533E082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5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40EF7-D8B4-2E93-D802-93E6B56D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E4826F-B07E-B4DC-8430-7D54E157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125F81-1E2A-ECD1-CAF3-E4B20F01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19858E-6CD9-05E0-6BF3-0C7CB8E4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2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1ECAC2-54CB-09F9-193E-6CB1665C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10DA78-46F8-F6CD-A67C-6E6206F6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D4D823-F71E-994A-5E99-3454ACB6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20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3FB5D-ACF6-08E9-F82B-413BD493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CDCE5-6738-EAB6-01F1-B427A717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00D9D-1838-51FC-32B3-83F214612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84EC06-EE1D-80DC-DC4F-5B9B9E73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268466-BC8A-7FD0-1E4E-6640FFCD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6EFFEF-ED15-4309-0E71-EB3AACAF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E21F9-83E3-B9AF-1850-6A1B0475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15801D-A0EB-DC37-1A03-F2B932BDB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8514EA-C8D4-6FCB-02FD-70FEB42E6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53EDD-B707-5F2D-EFD2-1F34324F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93089-8F88-1C86-9DD1-78CD102C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56A067-7C38-2766-467C-7222E930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5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E7C45E-E76B-33D5-C8B0-CB93266E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9043DF-0DC6-333B-2BC0-4E54DECF8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BF9EBC-A458-70D0-4501-B9C22E5A0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4B827-5AAB-427E-962D-7CB42547BED8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96F3BE-A703-EF14-7B03-853B7043A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47CF42-1E5B-1808-C53F-3A66EC548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0B971-7B2D-4DBA-82FB-80A687B764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49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B81FD2-55F1-4E78-99D3-990C4514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AEEB84-40A3-442C-9E5A-500E98D2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51191-264A-4DB9-B0B4-3B4376DE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D3BC39-7926-4614-A368-31D1FE4F145D}" type="datetimeFigureOut">
              <a:rPr lang="zh-CN" altLang="en-US" smtClean="0"/>
              <a:pPr/>
              <a:t>2025/6/28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0E55F-5267-4743-A356-55F01489F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411C0-E966-4ECA-9201-827F30EBF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3B15C-67A8-414C-B413-BB837E62DE3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09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F7E313-1CBA-44A7-9930-CE0A0273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F5DD6008-0B14-4335-92BD-358784E0858C}"/>
              </a:ext>
            </a:extLst>
          </p:cNvPr>
          <p:cNvSpPr txBox="1"/>
          <p:nvPr/>
        </p:nvSpPr>
        <p:spPr>
          <a:xfrm>
            <a:off x="2571479" y="1999066"/>
            <a:ext cx="7109639" cy="11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心理学硕博</a:t>
            </a:r>
            <a:r>
              <a:rPr kumimoji="1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申请分享</a:t>
            </a:r>
            <a:endParaRPr kumimoji="1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48" name="直线连接符 77">
            <a:extLst>
              <a:ext uri="{FF2B5EF4-FFF2-40B4-BE49-F238E27FC236}">
                <a16:creationId xmlns:a16="http://schemas.microsoft.com/office/drawing/2014/main" id="{0613D62E-545E-43D2-8C55-63BB446991EA}"/>
              </a:ext>
            </a:extLst>
          </p:cNvPr>
          <p:cNvCxnSpPr>
            <a:cxnSpLocks/>
          </p:cNvCxnSpPr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A19700B-86E1-4767-B667-CC1BFBE37D46}"/>
              </a:ext>
            </a:extLst>
          </p:cNvPr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9" name="直角三角形 98">
            <a:extLst>
              <a:ext uri="{FF2B5EF4-FFF2-40B4-BE49-F238E27FC236}">
                <a16:creationId xmlns:a16="http://schemas.microsoft.com/office/drawing/2014/main" id="{FC53CDB1-88BA-4B8D-879D-8BFBAF108F28}"/>
              </a:ext>
            </a:extLst>
          </p:cNvPr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0" name="直角三角形 99">
            <a:extLst>
              <a:ext uri="{FF2B5EF4-FFF2-40B4-BE49-F238E27FC236}">
                <a16:creationId xmlns:a16="http://schemas.microsoft.com/office/drawing/2014/main" id="{1531D2B5-8CE6-4412-97DC-CEC28291BF21}"/>
              </a:ext>
            </a:extLst>
          </p:cNvPr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3457060" y="4081261"/>
            <a:ext cx="5277877" cy="63876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From: </a:t>
            </a:r>
            <a:r>
              <a:rPr kumimoji="0" lang="en-US" altLang="zh-CN" sz="1400" b="0" i="0" u="none" strike="noStrike" kern="1200" cap="none" spc="6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clydepsychology.github</a:t>
            </a:r>
            <a:r>
              <a:rPr lang="en-US" altLang="zh-CN" sz="1400" spc="600" dirty="0">
                <a:solidFill>
                  <a:prstClr val="whit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.io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未经允许，请勿转载</a:t>
            </a:r>
          </a:p>
        </p:txBody>
      </p:sp>
    </p:spTree>
    <p:extLst>
      <p:ext uri="{BB962C8B-B14F-4D97-AF65-F5344CB8AC3E}">
        <p14:creationId xmlns:p14="http://schemas.microsoft.com/office/powerpoint/2010/main" val="30185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A734-432C-A67E-92AD-491767575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4764F96-4459-689C-3BA6-432B4429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59" y="599224"/>
            <a:ext cx="4761144" cy="6154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5D5376-A9A6-9723-5CBD-A1B05603B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11BBB7A7-67DC-9AEE-6870-1241F9F70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166D1248-BAB1-726E-EA2A-DD7843B4BC7C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BFD59294-C7EC-AE09-3CC2-DD13A5ADAB3A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B6F33D-330E-75C9-A5DD-42895ABBCBF7}"/>
              </a:ext>
            </a:extLst>
          </p:cNvPr>
          <p:cNvGrpSpPr/>
          <p:nvPr/>
        </p:nvGrpSpPr>
        <p:grpSpPr>
          <a:xfrm>
            <a:off x="1210103" y="1084697"/>
            <a:ext cx="5147448" cy="5667705"/>
            <a:chOff x="899360" y="1902830"/>
            <a:chExt cx="11529533" cy="566770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A35F19-5FDC-3766-64D0-BD31B5F8C920}"/>
                </a:ext>
              </a:extLst>
            </p:cNvPr>
            <p:cNvSpPr txBox="1"/>
            <p:nvPr/>
          </p:nvSpPr>
          <p:spPr>
            <a:xfrm>
              <a:off x="899360" y="1902830"/>
              <a:ext cx="6280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个人学术简历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CV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5D8946B-A0D5-8435-AD0F-5E4C2A6C00E9}"/>
                </a:ext>
              </a:extLst>
            </p:cNvPr>
            <p:cNvSpPr txBox="1"/>
            <p:nvPr/>
          </p:nvSpPr>
          <p:spPr>
            <a:xfrm>
              <a:off x="899360" y="2557175"/>
              <a:ext cx="11529533" cy="50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展示基本教育经历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毕业院校、绩点、主修课程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展示体现能力的经历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科研、项目经历、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Publication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实习经历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个人荣誉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简要提及掌握技能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办公类：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MS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Office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数据分析类：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SPSS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专业类：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E-Prime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38258264-3886-75A7-8D6F-1F8646181550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申请材料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E21F56-C88E-96FE-BE0F-006C987A1625}"/>
              </a:ext>
            </a:extLst>
          </p:cNvPr>
          <p:cNvSpPr/>
          <p:nvPr/>
        </p:nvSpPr>
        <p:spPr>
          <a:xfrm>
            <a:off x="6896136" y="1072309"/>
            <a:ext cx="4406864" cy="858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71F9E1-7A54-EE6F-3F59-4689786A16A0}"/>
              </a:ext>
            </a:extLst>
          </p:cNvPr>
          <p:cNvSpPr/>
          <p:nvPr/>
        </p:nvSpPr>
        <p:spPr>
          <a:xfrm>
            <a:off x="6896136" y="2008434"/>
            <a:ext cx="4406864" cy="106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22F847-E75D-9678-0FC8-AF52EC42460C}"/>
              </a:ext>
            </a:extLst>
          </p:cNvPr>
          <p:cNvSpPr/>
          <p:nvPr/>
        </p:nvSpPr>
        <p:spPr>
          <a:xfrm>
            <a:off x="6896136" y="3140134"/>
            <a:ext cx="4406864" cy="2059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0E826D-57BB-614E-2445-5620C4CE89CA}"/>
              </a:ext>
            </a:extLst>
          </p:cNvPr>
          <p:cNvSpPr/>
          <p:nvPr/>
        </p:nvSpPr>
        <p:spPr>
          <a:xfrm>
            <a:off x="6896136" y="5250372"/>
            <a:ext cx="4406864" cy="41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B0A6EA-D163-F441-E6E1-51750DBA4885}"/>
              </a:ext>
            </a:extLst>
          </p:cNvPr>
          <p:cNvSpPr/>
          <p:nvPr/>
        </p:nvSpPr>
        <p:spPr>
          <a:xfrm>
            <a:off x="6896136" y="5702821"/>
            <a:ext cx="4406864" cy="41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497D612-F615-CD53-2FE8-E70DE9AB02A2}"/>
              </a:ext>
            </a:extLst>
          </p:cNvPr>
          <p:cNvCxnSpPr/>
          <p:nvPr/>
        </p:nvCxnSpPr>
        <p:spPr>
          <a:xfrm>
            <a:off x="3327400" y="4051300"/>
            <a:ext cx="3416886" cy="1405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2FE4CFE-6A1F-F0E7-A7DF-77F8129C5EFF}"/>
              </a:ext>
            </a:extLst>
          </p:cNvPr>
          <p:cNvCxnSpPr>
            <a:cxnSpLocks/>
          </p:cNvCxnSpPr>
          <p:nvPr/>
        </p:nvCxnSpPr>
        <p:spPr>
          <a:xfrm flipV="1">
            <a:off x="4985263" y="2395928"/>
            <a:ext cx="1791770" cy="762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7C1F2AC4-EFC5-F626-7264-A102D0042630}"/>
              </a:ext>
            </a:extLst>
          </p:cNvPr>
          <p:cNvCxnSpPr>
            <a:cxnSpLocks/>
          </p:cNvCxnSpPr>
          <p:nvPr/>
        </p:nvCxnSpPr>
        <p:spPr>
          <a:xfrm>
            <a:off x="3175550" y="3499295"/>
            <a:ext cx="3601483" cy="869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DD8BD80-1238-3FDA-4269-719FCF63F2D9}"/>
              </a:ext>
            </a:extLst>
          </p:cNvPr>
          <p:cNvCxnSpPr>
            <a:cxnSpLocks/>
          </p:cNvCxnSpPr>
          <p:nvPr/>
        </p:nvCxnSpPr>
        <p:spPr>
          <a:xfrm>
            <a:off x="4211216" y="5034138"/>
            <a:ext cx="2449743" cy="816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A9C60E8-1343-1CDF-FC49-8E78F06CDFD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211216" y="1501332"/>
            <a:ext cx="2684920" cy="736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15DA7F84-6CFD-E8BF-D188-9DF64948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10" y="896496"/>
            <a:ext cx="9676825" cy="5306759"/>
          </a:xfrm>
          <a:prstGeom prst="rect">
            <a:avLst/>
          </a:prstGeom>
        </p:spPr>
      </p:pic>
      <p:pic>
        <p:nvPicPr>
          <p:cNvPr id="2" name="图片 1" descr="图片包含 游戏机, 画, 标志, 停止&#10;&#10;AI 生成的内容可能不正确。">
            <a:extLst>
              <a:ext uri="{FF2B5EF4-FFF2-40B4-BE49-F238E27FC236}">
                <a16:creationId xmlns:a16="http://schemas.microsoft.com/office/drawing/2014/main" id="{870214BA-E49E-52A1-D2B4-910C3E7F3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" y="2689404"/>
            <a:ext cx="1513876" cy="14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5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7770-6D1C-FF5D-3F6B-D33C61EBC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5C8210-8461-75A3-9D21-E471FD5FA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2C92C680-19D9-327D-08F8-7D49D6A88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342B6988-8D6A-3660-D316-A55DFA34AA48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800BD600-00DB-1A61-17BA-766DFB223C2D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57FDC8-4090-E5A7-8D51-BF5191C17D21}"/>
              </a:ext>
            </a:extLst>
          </p:cNvPr>
          <p:cNvGrpSpPr/>
          <p:nvPr/>
        </p:nvGrpSpPr>
        <p:grpSpPr>
          <a:xfrm>
            <a:off x="736586" y="2034623"/>
            <a:ext cx="5147448" cy="3590213"/>
            <a:chOff x="899360" y="1902830"/>
            <a:chExt cx="11529533" cy="359021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044AF45-7AE2-F613-E37F-80244F01ED5D}"/>
                </a:ext>
              </a:extLst>
            </p:cNvPr>
            <p:cNvSpPr txBox="1"/>
            <p:nvPr/>
          </p:nvSpPr>
          <p:spPr>
            <a:xfrm>
              <a:off x="899360" y="1902830"/>
              <a:ext cx="11018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动机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信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Statement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of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Purpose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F84615-308A-76F5-4714-9557BBDAC2EF}"/>
                </a:ext>
              </a:extLst>
            </p:cNvPr>
            <p:cNvSpPr txBox="1"/>
            <p:nvPr/>
          </p:nvSpPr>
          <p:spPr>
            <a:xfrm>
              <a:off x="899360" y="2557175"/>
              <a:ext cx="11529533" cy="293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对学科的兴趣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在该学科发展的能力、潜力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个人的发展目标（工作？读博？）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为什么要选择这个项目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学校（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Why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School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需要体现自己与项目的契合度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强调故事性、逻辑性，而非对个人简历的重述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A643A0AB-7499-5227-B394-F3470E7F1505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申请材料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0C033244-CD93-40C8-3C26-B0375FC64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34" y="2024927"/>
            <a:ext cx="6826766" cy="40770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A7E4E5-F4AC-868A-5279-6318554A27F7}"/>
              </a:ext>
            </a:extLst>
          </p:cNvPr>
          <p:cNvSpPr/>
          <p:nvPr/>
        </p:nvSpPr>
        <p:spPr>
          <a:xfrm>
            <a:off x="6997568" y="2840705"/>
            <a:ext cx="2995933" cy="554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591CD9-72F5-5A95-EADB-B0371AB3DF51}"/>
              </a:ext>
            </a:extLst>
          </p:cNvPr>
          <p:cNvSpPr/>
          <p:nvPr/>
        </p:nvSpPr>
        <p:spPr>
          <a:xfrm>
            <a:off x="6997569" y="3430095"/>
            <a:ext cx="2995933" cy="1990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510281-9E95-72FB-EEFD-3208ADCB0721}"/>
              </a:ext>
            </a:extLst>
          </p:cNvPr>
          <p:cNvSpPr txBox="1"/>
          <p:nvPr/>
        </p:nvSpPr>
        <p:spPr>
          <a:xfrm>
            <a:off x="8153399" y="2673312"/>
            <a:ext cx="395492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开头：学科兴趣的来源：我为什么喜欢这个学科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AAB3BB-9CB3-13AD-AD57-8B86F475A646}"/>
              </a:ext>
            </a:extLst>
          </p:cNvPr>
          <p:cNvSpPr txBox="1"/>
          <p:nvPr/>
        </p:nvSpPr>
        <p:spPr>
          <a:xfrm>
            <a:off x="8153399" y="3524493"/>
            <a:ext cx="381065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正文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：学习</a:t>
            </a:r>
            <a:r>
              <a:rPr kumimoji="1" lang="en-US" altLang="zh-CN" sz="1400" dirty="0"/>
              <a:t>/</a:t>
            </a:r>
            <a:r>
              <a:rPr kumimoji="1" lang="zh-CN" altLang="en-US" sz="1400" dirty="0"/>
              <a:t>实践经历：我的经历教会我什么</a:t>
            </a:r>
            <a:endParaRPr kumimoji="1" lang="en-US" altLang="zh-CN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508288-D715-B33D-6A6A-7718EEAA346A}"/>
              </a:ext>
            </a:extLst>
          </p:cNvPr>
          <p:cNvSpPr txBox="1"/>
          <p:nvPr/>
        </p:nvSpPr>
        <p:spPr>
          <a:xfrm>
            <a:off x="8153399" y="4192778"/>
            <a:ext cx="357822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正文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：提出问题：有什么问题需要我解决</a:t>
            </a:r>
            <a:r>
              <a:rPr kumimoji="1" lang="en-US" altLang="zh-CN" sz="1400" dirty="0"/>
              <a:t>/</a:t>
            </a:r>
          </a:p>
          <a:p>
            <a:r>
              <a:rPr kumimoji="1" lang="zh-CN" altLang="en-US" sz="1400" dirty="0"/>
              <a:t>我为什么要去读研究生？</a:t>
            </a:r>
            <a:endParaRPr kumimoji="1" lang="en-US" altLang="zh-CN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8E0B4C-A989-3AC1-AF9D-93322B3B5886}"/>
              </a:ext>
            </a:extLst>
          </p:cNvPr>
          <p:cNvSpPr txBox="1"/>
          <p:nvPr/>
        </p:nvSpPr>
        <p:spPr>
          <a:xfrm>
            <a:off x="8153399" y="5055214"/>
            <a:ext cx="406713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正文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：</a:t>
            </a:r>
            <a:r>
              <a:rPr kumimoji="1" lang="en-US" altLang="zh-CN" sz="1400" dirty="0"/>
              <a:t>Why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School</a:t>
            </a:r>
            <a:r>
              <a:rPr kumimoji="1" lang="zh-CN" altLang="en-US" sz="1400" dirty="0"/>
              <a:t>：我为什么要选你这个项目？</a:t>
            </a:r>
            <a:endParaRPr kumimoji="1" lang="en-US" altLang="zh-CN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022119-4708-9A0E-FC61-15FF48A16E1D}"/>
              </a:ext>
            </a:extLst>
          </p:cNvPr>
          <p:cNvSpPr/>
          <p:nvPr/>
        </p:nvSpPr>
        <p:spPr>
          <a:xfrm>
            <a:off x="6997567" y="5636925"/>
            <a:ext cx="2995933" cy="465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34BE2A-8F44-3AE6-09CD-A331AE27F447}"/>
              </a:ext>
            </a:extLst>
          </p:cNvPr>
          <p:cNvSpPr txBox="1"/>
          <p:nvPr/>
        </p:nvSpPr>
        <p:spPr>
          <a:xfrm>
            <a:off x="8188083" y="5785053"/>
            <a:ext cx="355097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结尾：简单收尾</a:t>
            </a:r>
            <a:r>
              <a:rPr kumimoji="1" lang="en-US" altLang="zh-CN" sz="1400" dirty="0"/>
              <a:t>/</a:t>
            </a:r>
            <a:r>
              <a:rPr kumimoji="1" lang="zh-CN" altLang="en-US" sz="1400" dirty="0"/>
              <a:t>首尾呼应</a:t>
            </a:r>
            <a:r>
              <a:rPr kumimoji="1" lang="en-US" altLang="zh-CN" sz="1400" dirty="0"/>
              <a:t>/</a:t>
            </a:r>
            <a:r>
              <a:rPr kumimoji="1" lang="zh-CN" altLang="en-US" sz="1400" dirty="0"/>
              <a:t>强调自己的目标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73380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A9FF5-8C08-4539-0143-881EE7FE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A9673C-6DD0-B333-0AB0-00FF81F3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D06A6FE8-4789-970E-AFEA-3C936D17D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2B4B2AA3-B582-11AE-7056-E9CFB31F3567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8DDB4227-483E-1F6F-DFDD-A732CFC51582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D4ECC1-2EEE-CB45-35F3-AF66525B97F0}"/>
              </a:ext>
            </a:extLst>
          </p:cNvPr>
          <p:cNvGrpSpPr/>
          <p:nvPr/>
        </p:nvGrpSpPr>
        <p:grpSpPr>
          <a:xfrm>
            <a:off x="1595908" y="1810370"/>
            <a:ext cx="4286732" cy="2450760"/>
            <a:chOff x="899357" y="1902830"/>
            <a:chExt cx="14874747" cy="136261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89C92A-0332-01B7-2269-B280B56D5416}"/>
                </a:ext>
              </a:extLst>
            </p:cNvPr>
            <p:cNvSpPr txBox="1"/>
            <p:nvPr/>
          </p:nvSpPr>
          <p:spPr>
            <a:xfrm>
              <a:off x="899357" y="1902830"/>
              <a:ext cx="14299829" cy="35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en-US" altLang="zh-CN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Personal</a:t>
              </a: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Statement/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Personal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History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006DD5-C8D3-72B4-9B8C-4954E51BA358}"/>
                </a:ext>
              </a:extLst>
            </p:cNvPr>
            <p:cNvSpPr txBox="1"/>
            <p:nvPr/>
          </p:nvSpPr>
          <p:spPr>
            <a:xfrm>
              <a:off x="899360" y="2557175"/>
              <a:ext cx="14874744" cy="70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与个人经历有关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——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丰富自身形象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展现自己的独特性（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diversity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展现自己的美好品质（勤奋、坚强）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A612CD33-109B-D335-AA3D-387AE6100BD1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申请材料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27B5F8-42B8-4678-F63F-8652E4AF6DEF}"/>
              </a:ext>
            </a:extLst>
          </p:cNvPr>
          <p:cNvGrpSpPr/>
          <p:nvPr/>
        </p:nvGrpSpPr>
        <p:grpSpPr>
          <a:xfrm>
            <a:off x="6600684" y="1817752"/>
            <a:ext cx="4327825" cy="2806997"/>
            <a:chOff x="568848" y="1902830"/>
            <a:chExt cx="14630338" cy="156068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BD55821-0FCE-76D0-330D-76512A4BD222}"/>
                </a:ext>
              </a:extLst>
            </p:cNvPr>
            <p:cNvSpPr txBox="1"/>
            <p:nvPr/>
          </p:nvSpPr>
          <p:spPr>
            <a:xfrm>
              <a:off x="899357" y="1902830"/>
              <a:ext cx="14299829" cy="25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Prompt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Essay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B87D36-9A11-31D0-FB24-201CAC095857}"/>
                </a:ext>
              </a:extLst>
            </p:cNvPr>
            <p:cNvSpPr txBox="1"/>
            <p:nvPr/>
          </p:nvSpPr>
          <p:spPr>
            <a:xfrm>
              <a:off x="568848" y="2524226"/>
              <a:ext cx="13200141" cy="93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学校招生组给定，一般会在申请页面写清楚要求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希望从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Essay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中了解个人背景、解决问题的能力、对学科的看法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34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B038-1289-2D39-E449-84834B27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9A01CD-599F-0EF3-3473-D75B5DED2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19070776-9A3A-7934-2224-B69BC65FC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9A39DCA7-63A9-2D82-FBE8-5268B04801E7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A76686EC-8A42-ABEA-5E31-25CA218892C7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8B0FE7-18C5-AB0C-5A4B-8A45C25536EB}"/>
              </a:ext>
            </a:extLst>
          </p:cNvPr>
          <p:cNvGrpSpPr/>
          <p:nvPr/>
        </p:nvGrpSpPr>
        <p:grpSpPr>
          <a:xfrm>
            <a:off x="1420343" y="1927547"/>
            <a:ext cx="4452137" cy="3880109"/>
            <a:chOff x="290155" y="1967981"/>
            <a:chExt cx="15448695" cy="2157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2CED2B8-5EC9-98C5-6316-0E07001EBA81}"/>
                </a:ext>
              </a:extLst>
            </p:cNvPr>
            <p:cNvSpPr txBox="1"/>
            <p:nvPr/>
          </p:nvSpPr>
          <p:spPr>
            <a:xfrm>
              <a:off x="290155" y="1967981"/>
              <a:ext cx="14299829" cy="25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雅思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/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托福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242326E-9776-C4DD-E547-2BC5FCDE24AD}"/>
                </a:ext>
              </a:extLst>
            </p:cNvPr>
            <p:cNvSpPr txBox="1"/>
            <p:nvPr/>
          </p:nvSpPr>
          <p:spPr>
            <a:xfrm>
              <a:off x="631768" y="2261960"/>
              <a:ext cx="15107082" cy="1863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准备时间：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3-6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个月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可能需要多次考试才能出分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考试形式：机考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纸笔（托福只有机考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分数要求：见学校官网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推荐资料：雅思哥机考软件、剑桥真题、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站九分学长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51F46F61-DDF9-A713-478A-7E61BFCE532F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标化成绩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E139E8-ED40-2CE5-A5E3-D1D30F1A9BDD}"/>
              </a:ext>
            </a:extLst>
          </p:cNvPr>
          <p:cNvGrpSpPr/>
          <p:nvPr/>
        </p:nvGrpSpPr>
        <p:grpSpPr>
          <a:xfrm>
            <a:off x="6319522" y="1927547"/>
            <a:ext cx="4734118" cy="2663683"/>
            <a:chOff x="-174064" y="1902830"/>
            <a:chExt cx="16003823" cy="148100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EB5299E-9B1E-C492-00B5-3FF30E0BED13}"/>
                </a:ext>
              </a:extLst>
            </p:cNvPr>
            <p:cNvSpPr txBox="1"/>
            <p:nvPr/>
          </p:nvSpPr>
          <p:spPr>
            <a:xfrm>
              <a:off x="899356" y="1902830"/>
              <a:ext cx="14299830" cy="46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377">
                <a:buFont typeface="Wingdings" panose="05000000000000000000" pitchFamily="2" charset="2"/>
                <a:buChar char="u"/>
                <a:defRPr/>
              </a:pPr>
              <a:r>
                <a:rPr kumimoji="1" lang="en-US" altLang="zh-CN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GRE/GMAT</a:t>
              </a:r>
            </a:p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18DE003-FC73-9D02-31E0-1A964280E685}"/>
                </a:ext>
              </a:extLst>
            </p:cNvPr>
            <p:cNvSpPr txBox="1"/>
            <p:nvPr/>
          </p:nvSpPr>
          <p:spPr>
            <a:xfrm>
              <a:off x="-174064" y="2213528"/>
              <a:ext cx="16003823" cy="117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准备时间：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2-4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个月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可能需要多次考试才能出分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考试形式：机考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部分美国、新加坡学校需要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推荐资料：张巍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GRE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b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bbgre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刷题网站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B989D1B-3FE0-B5B9-AE36-310D0140BFD9}"/>
              </a:ext>
            </a:extLst>
          </p:cNvPr>
          <p:cNvSpPr txBox="1"/>
          <p:nvPr/>
        </p:nvSpPr>
        <p:spPr>
          <a:xfrm>
            <a:off x="2353698" y="526322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越早开始准备越好！如打算本科毕业以后直接读研，推荐大三就开始准备！</a:t>
            </a:r>
          </a:p>
        </p:txBody>
      </p:sp>
    </p:spTree>
    <p:extLst>
      <p:ext uri="{BB962C8B-B14F-4D97-AF65-F5344CB8AC3E}">
        <p14:creationId xmlns:p14="http://schemas.microsoft.com/office/powerpoint/2010/main" val="371851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551A89C-04DA-4240-AEE2-EE5CEE60CC6A}"/>
              </a:ext>
            </a:extLst>
          </p:cNvPr>
          <p:cNvSpPr txBox="1"/>
          <p:nvPr/>
        </p:nvSpPr>
        <p:spPr>
          <a:xfrm>
            <a:off x="471846" y="2081751"/>
            <a:ext cx="1028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41749-5363-3B80-AC0E-D2CA7E412768}"/>
              </a:ext>
            </a:extLst>
          </p:cNvPr>
          <p:cNvSpPr txBox="1"/>
          <p:nvPr/>
        </p:nvSpPr>
        <p:spPr>
          <a:xfrm>
            <a:off x="304275" y="1313239"/>
            <a:ext cx="7251219" cy="21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+mn-ea"/>
              </a:rPr>
              <a:t>科研机会：</a:t>
            </a:r>
            <a:r>
              <a:rPr lang="en-US" altLang="zh-CN" b="1" kern="100" dirty="0">
                <a:latin typeface="+mn-ea"/>
              </a:rPr>
              <a:t>Undergraduate Research Assistant</a:t>
            </a:r>
            <a:r>
              <a:rPr lang="zh-CN" altLang="en-US" b="1" kern="100" dirty="0">
                <a:latin typeface="+mn-ea"/>
              </a:rPr>
              <a:t> </a:t>
            </a:r>
            <a:r>
              <a:rPr lang="en-US" altLang="zh-CN" b="1" kern="100" dirty="0">
                <a:latin typeface="+mn-ea"/>
              </a:rPr>
              <a:t>/</a:t>
            </a:r>
            <a:r>
              <a:rPr lang="zh-CN" altLang="en-US" b="1" kern="100" dirty="0">
                <a:latin typeface="+mn-ea"/>
              </a:rPr>
              <a:t> </a:t>
            </a:r>
            <a:r>
              <a:rPr lang="en-US" altLang="zh-CN" b="1" kern="100" dirty="0">
                <a:latin typeface="+mn-ea"/>
              </a:rPr>
              <a:t>Summer</a:t>
            </a:r>
            <a:r>
              <a:rPr lang="zh-CN" altLang="en-US" b="1" kern="100" dirty="0">
                <a:latin typeface="+mn-ea"/>
              </a:rPr>
              <a:t> </a:t>
            </a:r>
            <a:r>
              <a:rPr lang="en-US" altLang="zh-CN" b="1" kern="100" dirty="0">
                <a:latin typeface="+mn-ea"/>
              </a:rPr>
              <a:t>Intern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+mn-ea"/>
              </a:rPr>
              <a:t>学校官网、实验室官网的科研实习</a:t>
            </a:r>
            <a:r>
              <a:rPr lang="en-US" altLang="zh-CN" kern="100" dirty="0">
                <a:latin typeface="+mn-ea"/>
              </a:rPr>
              <a:t>Intern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+mn-ea"/>
              </a:rPr>
              <a:t>身边的授课老师、研究生助教</a:t>
            </a:r>
            <a:endParaRPr lang="en-US" altLang="zh-CN" kern="100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+mn-ea"/>
              </a:rPr>
              <a:t>网络论坛（资源共享）</a:t>
            </a:r>
            <a:endParaRPr lang="en-US" altLang="zh-CN" kern="100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+mn-ea"/>
              </a:rPr>
              <a:t>科研机会公众号</a:t>
            </a:r>
            <a:endParaRPr lang="en-US" altLang="zh-CN" kern="1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1ADE40-BCB7-95D1-C9AC-2DBCE9D668C4}"/>
              </a:ext>
            </a:extLst>
          </p:cNvPr>
          <p:cNvSpPr txBox="1"/>
          <p:nvPr/>
        </p:nvSpPr>
        <p:spPr>
          <a:xfrm>
            <a:off x="423008" y="4241553"/>
            <a:ext cx="3981546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套瓷方法、留学选校、学科评价：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小红书、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站、豆瓣、网络论坛等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8E3E8A-8974-6C0D-33CA-0545D8639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89" y="1748998"/>
            <a:ext cx="5550756" cy="30801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113706-5FBA-3196-F596-9C6983DB6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89" y="1737917"/>
            <a:ext cx="5841054" cy="30801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6DA99BF-2E4A-E1B7-C03D-32373653D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22" y="3067867"/>
            <a:ext cx="5141650" cy="32406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8453EE-F4ED-C562-0303-FB3276040867}"/>
              </a:ext>
            </a:extLst>
          </p:cNvPr>
          <p:cNvSpPr txBox="1"/>
          <p:nvPr/>
        </p:nvSpPr>
        <p:spPr>
          <a:xfrm>
            <a:off x="526215" y="357840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留学申请需要时刻关注信息差！</a:t>
            </a:r>
          </a:p>
        </p:txBody>
      </p:sp>
      <p:sp>
        <p:nvSpPr>
          <p:cNvPr id="10" name="文本框 89">
            <a:extLst>
              <a:ext uri="{FF2B5EF4-FFF2-40B4-BE49-F238E27FC236}">
                <a16:creationId xmlns:a16="http://schemas.microsoft.com/office/drawing/2014/main" id="{81B04F44-295D-3D37-00E3-486E66DF685D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科研机会</a:t>
            </a:r>
          </a:p>
        </p:txBody>
      </p:sp>
    </p:spTree>
    <p:extLst>
      <p:ext uri="{BB962C8B-B14F-4D97-AF65-F5344CB8AC3E}">
        <p14:creationId xmlns:p14="http://schemas.microsoft.com/office/powerpoint/2010/main" val="11182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471D-7EFF-B8F7-D594-1E0C6434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480CE5-FAB2-B322-AA8C-107C99DCA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ADB383CB-779E-8D11-D0A4-5D518D693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560CD7A9-4B6E-DFA1-AA81-97A8245166F9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88D8F1CE-8136-FF48-2D6C-1D5A952F11C7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CD13F86-6E9D-A1FC-172D-F3E180CEF9D2}"/>
              </a:ext>
            </a:extLst>
          </p:cNvPr>
          <p:cNvSpPr txBox="1"/>
          <p:nvPr/>
        </p:nvSpPr>
        <p:spPr>
          <a:xfrm>
            <a:off x="471846" y="2081751"/>
            <a:ext cx="1028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7D6B205-2A6C-DC1F-B704-5AD937D8B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74" y="1953024"/>
            <a:ext cx="2820597" cy="41183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B52A77-2C7E-0239-BFAE-252F52F50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5" y="1953024"/>
            <a:ext cx="2974075" cy="41183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1BCD03-20C0-8C56-7A31-3861A212D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83" y="879877"/>
            <a:ext cx="4071980" cy="52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>
            <a:extLst>
              <a:ext uri="{FF2B5EF4-FFF2-40B4-BE49-F238E27FC236}">
                <a16:creationId xmlns:a16="http://schemas.microsoft.com/office/drawing/2014/main" id="{47003367-AE7D-48D1-826C-2CC34D54C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97"/>
          <a:stretch/>
        </p:blipFill>
        <p:spPr>
          <a:xfrm>
            <a:off x="-12363" y="0"/>
            <a:ext cx="3792071" cy="6858000"/>
          </a:xfrm>
          <a:prstGeom prst="rect">
            <a:avLst/>
          </a:prstGeom>
        </p:spPr>
      </p:pic>
      <p:sp>
        <p:nvSpPr>
          <p:cNvPr id="122" name="文本框 121">
            <a:extLst>
              <a:ext uri="{FF2B5EF4-FFF2-40B4-BE49-F238E27FC236}">
                <a16:creationId xmlns:a16="http://schemas.microsoft.com/office/drawing/2014/main" id="{13F9F1AD-4FD8-4419-A820-6F63F66AA08F}"/>
              </a:ext>
            </a:extLst>
          </p:cNvPr>
          <p:cNvSpPr txBox="1"/>
          <p:nvPr/>
        </p:nvSpPr>
        <p:spPr>
          <a:xfrm>
            <a:off x="916099" y="1731171"/>
            <a:ext cx="1538883" cy="26827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目</a:t>
            </a:r>
            <a:r>
              <a:rPr kumimoji="1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1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录</a:t>
            </a:r>
          </a:p>
        </p:txBody>
      </p:sp>
      <p:cxnSp>
        <p:nvCxnSpPr>
          <p:cNvPr id="123" name="直线连接符 5">
            <a:extLst>
              <a:ext uri="{FF2B5EF4-FFF2-40B4-BE49-F238E27FC236}">
                <a16:creationId xmlns:a16="http://schemas.microsoft.com/office/drawing/2014/main" id="{FAD5862C-F209-4567-8762-9B7AF269DDCA}"/>
              </a:ext>
            </a:extLst>
          </p:cNvPr>
          <p:cNvCxnSpPr>
            <a:cxnSpLocks/>
          </p:cNvCxnSpPr>
          <p:nvPr/>
        </p:nvCxnSpPr>
        <p:spPr>
          <a:xfrm>
            <a:off x="1197782" y="5368643"/>
            <a:ext cx="101643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4" name="直线连接符 103">
            <a:extLst>
              <a:ext uri="{FF2B5EF4-FFF2-40B4-BE49-F238E27FC236}">
                <a16:creationId xmlns:a16="http://schemas.microsoft.com/office/drawing/2014/main" id="{D320D91A-5789-4DE7-BFC4-9A876DC01B57}"/>
              </a:ext>
            </a:extLst>
          </p:cNvPr>
          <p:cNvCxnSpPr>
            <a:cxnSpLocks/>
          </p:cNvCxnSpPr>
          <p:nvPr/>
        </p:nvCxnSpPr>
        <p:spPr>
          <a:xfrm>
            <a:off x="1197782" y="5682408"/>
            <a:ext cx="101643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47CB585-6D71-41AD-9678-E977D56B4E63}"/>
              </a:ext>
            </a:extLst>
          </p:cNvPr>
          <p:cNvSpPr txBox="1"/>
          <p:nvPr/>
        </p:nvSpPr>
        <p:spPr>
          <a:xfrm>
            <a:off x="1112109" y="5368643"/>
            <a:ext cx="119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CONTENTS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786207A-D4E2-42F1-A2D0-42B28A9D5212}"/>
              </a:ext>
            </a:extLst>
          </p:cNvPr>
          <p:cNvSpPr/>
          <p:nvPr/>
        </p:nvSpPr>
        <p:spPr>
          <a:xfrm>
            <a:off x="794134" y="776484"/>
            <a:ext cx="1782815" cy="5305032"/>
          </a:xfrm>
          <a:prstGeom prst="rect">
            <a:avLst/>
          </a:prstGeom>
          <a:noFill/>
          <a:ln w="1016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1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128" name="直线连接符 16">
            <a:extLst>
              <a:ext uri="{FF2B5EF4-FFF2-40B4-BE49-F238E27FC236}">
                <a16:creationId xmlns:a16="http://schemas.microsoft.com/office/drawing/2014/main" id="{1EA8E857-4841-47CD-9A07-B7BF54EBD6D8}"/>
              </a:ext>
            </a:extLst>
          </p:cNvPr>
          <p:cNvCxnSpPr/>
          <p:nvPr/>
        </p:nvCxnSpPr>
        <p:spPr>
          <a:xfrm>
            <a:off x="3869198" y="6468813"/>
            <a:ext cx="8070903" cy="0"/>
          </a:xfrm>
          <a:prstGeom prst="line">
            <a:avLst/>
          </a:prstGeom>
          <a:noFill/>
          <a:ln w="127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cxnSp>
        <p:nvCxnSpPr>
          <p:cNvPr id="129" name="直线连接符 118">
            <a:extLst>
              <a:ext uri="{FF2B5EF4-FFF2-40B4-BE49-F238E27FC236}">
                <a16:creationId xmlns:a16="http://schemas.microsoft.com/office/drawing/2014/main" id="{6C3694D3-901C-4A62-A373-8DC5C0F187F6}"/>
              </a:ext>
            </a:extLst>
          </p:cNvPr>
          <p:cNvCxnSpPr>
            <a:cxnSpLocks/>
          </p:cNvCxnSpPr>
          <p:nvPr/>
        </p:nvCxnSpPr>
        <p:spPr>
          <a:xfrm>
            <a:off x="11524463" y="385408"/>
            <a:ext cx="415636" cy="0"/>
          </a:xfrm>
          <a:prstGeom prst="line">
            <a:avLst/>
          </a:prstGeom>
          <a:noFill/>
          <a:ln w="127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cxnSp>
        <p:nvCxnSpPr>
          <p:cNvPr id="130" name="直线连接符 119">
            <a:extLst>
              <a:ext uri="{FF2B5EF4-FFF2-40B4-BE49-F238E27FC236}">
                <a16:creationId xmlns:a16="http://schemas.microsoft.com/office/drawing/2014/main" id="{E4E540F0-61B3-4CB0-A8D6-0210F9B5D15E}"/>
              </a:ext>
            </a:extLst>
          </p:cNvPr>
          <p:cNvCxnSpPr>
            <a:cxnSpLocks/>
          </p:cNvCxnSpPr>
          <p:nvPr/>
        </p:nvCxnSpPr>
        <p:spPr>
          <a:xfrm>
            <a:off x="11856972" y="287169"/>
            <a:ext cx="0" cy="433905"/>
          </a:xfrm>
          <a:prstGeom prst="line">
            <a:avLst/>
          </a:prstGeom>
          <a:noFill/>
          <a:ln w="127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72A4130-DF68-4475-AA30-DE8876AF1A21}"/>
              </a:ext>
            </a:extLst>
          </p:cNvPr>
          <p:cNvSpPr txBox="1"/>
          <p:nvPr/>
        </p:nvSpPr>
        <p:spPr>
          <a:xfrm rot="5400000">
            <a:off x="10290010" y="4785385"/>
            <a:ext cx="272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CONTENTS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1188478D-4B3C-4D51-8C4D-AF22112CA5A7}"/>
              </a:ext>
            </a:extLst>
          </p:cNvPr>
          <p:cNvSpPr txBox="1"/>
          <p:nvPr/>
        </p:nvSpPr>
        <p:spPr>
          <a:xfrm>
            <a:off x="5123175" y="140767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0923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为什么留学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12EBA9BB-5CF8-4A29-9503-CBE1143B1EFF}"/>
              </a:ext>
            </a:extLst>
          </p:cNvPr>
          <p:cNvSpPr txBox="1"/>
          <p:nvPr/>
        </p:nvSpPr>
        <p:spPr>
          <a:xfrm>
            <a:off x="8791245" y="14076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0923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规划准备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C1DE854-EE1F-4090-B584-BE60E35DE123}"/>
              </a:ext>
            </a:extLst>
          </p:cNvPr>
          <p:cNvSpPr txBox="1"/>
          <p:nvPr/>
        </p:nvSpPr>
        <p:spPr>
          <a:xfrm>
            <a:off x="5138218" y="30551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0923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项目选择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A4B68DF-ABB5-41B3-B2B9-1854F2CBA089}"/>
              </a:ext>
            </a:extLst>
          </p:cNvPr>
          <p:cNvSpPr txBox="1"/>
          <p:nvPr/>
        </p:nvSpPr>
        <p:spPr>
          <a:xfrm>
            <a:off x="8791245" y="30551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0923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申请材料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6F2EE9F-2217-4708-A67D-37FA48652B16}"/>
              </a:ext>
            </a:extLst>
          </p:cNvPr>
          <p:cNvSpPr txBox="1"/>
          <p:nvPr/>
        </p:nvSpPr>
        <p:spPr>
          <a:xfrm>
            <a:off x="5138218" y="45967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234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标化成绩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30345788-5DFB-40E6-ACE1-9A2CF8CEA25F}"/>
              </a:ext>
            </a:extLst>
          </p:cNvPr>
          <p:cNvSpPr txBox="1"/>
          <p:nvPr/>
        </p:nvSpPr>
        <p:spPr>
          <a:xfrm>
            <a:off x="8791246" y="45967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0923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138" name="直线连接符 127">
            <a:extLst>
              <a:ext uri="{FF2B5EF4-FFF2-40B4-BE49-F238E27FC236}">
                <a16:creationId xmlns:a16="http://schemas.microsoft.com/office/drawing/2014/main" id="{BB6FB40A-5034-4D59-9086-FBDD1F6DC5D6}"/>
              </a:ext>
            </a:extLst>
          </p:cNvPr>
          <p:cNvCxnSpPr>
            <a:cxnSpLocks/>
          </p:cNvCxnSpPr>
          <p:nvPr/>
        </p:nvCxnSpPr>
        <p:spPr>
          <a:xfrm>
            <a:off x="3757037" y="0"/>
            <a:ext cx="0" cy="6858000"/>
          </a:xfrm>
          <a:prstGeom prst="line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6719E00-3B75-4195-9950-3C213A93105F}"/>
              </a:ext>
            </a:extLst>
          </p:cNvPr>
          <p:cNvSpPr txBox="1"/>
          <p:nvPr/>
        </p:nvSpPr>
        <p:spPr>
          <a:xfrm>
            <a:off x="4197064" y="1282916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D43AAF20-2F1F-4865-9386-ADC712C9E4A3}"/>
              </a:ext>
            </a:extLst>
          </p:cNvPr>
          <p:cNvSpPr txBox="1"/>
          <p:nvPr/>
        </p:nvSpPr>
        <p:spPr>
          <a:xfrm>
            <a:off x="7823047" y="1282916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90FB8BEE-AB08-4FE2-BB13-339557E6E937}"/>
              </a:ext>
            </a:extLst>
          </p:cNvPr>
          <p:cNvSpPr txBox="1"/>
          <p:nvPr/>
        </p:nvSpPr>
        <p:spPr>
          <a:xfrm>
            <a:off x="4197064" y="2907785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AC681E04-09B4-41D6-8B6C-18EA124CC1AC}"/>
              </a:ext>
            </a:extLst>
          </p:cNvPr>
          <p:cNvSpPr txBox="1"/>
          <p:nvPr/>
        </p:nvSpPr>
        <p:spPr>
          <a:xfrm>
            <a:off x="7823047" y="2907785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1AAD23E-611A-4F0C-A0D1-C91836E10C84}"/>
              </a:ext>
            </a:extLst>
          </p:cNvPr>
          <p:cNvSpPr txBox="1"/>
          <p:nvPr/>
        </p:nvSpPr>
        <p:spPr>
          <a:xfrm>
            <a:off x="4197064" y="445371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B85C3095-B90C-4C05-8236-BCA1C3448635}"/>
              </a:ext>
            </a:extLst>
          </p:cNvPr>
          <p:cNvSpPr txBox="1"/>
          <p:nvPr/>
        </p:nvSpPr>
        <p:spPr>
          <a:xfrm>
            <a:off x="7823047" y="445371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06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54A1880E-04DF-44AC-B96D-7A2124008532}"/>
              </a:ext>
            </a:extLst>
          </p:cNvPr>
          <p:cNvSpPr/>
          <p:nvPr/>
        </p:nvSpPr>
        <p:spPr>
          <a:xfrm>
            <a:off x="4197064" y="177800"/>
            <a:ext cx="3792071" cy="76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5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4360570" y="94658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dirty="0">
                <a:solidFill>
                  <a:srgbClr val="ED7D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我为什么要留学？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FB6D8C3-5287-E152-85E9-723CA340D23C}"/>
              </a:ext>
            </a:extLst>
          </p:cNvPr>
          <p:cNvGrpSpPr/>
          <p:nvPr/>
        </p:nvGrpSpPr>
        <p:grpSpPr>
          <a:xfrm>
            <a:off x="1964608" y="1531356"/>
            <a:ext cx="6939903" cy="4445772"/>
            <a:chOff x="725939" y="1625703"/>
            <a:chExt cx="11792290" cy="4445772"/>
          </a:xfrm>
        </p:grpSpPr>
        <p:sp>
          <p:nvSpPr>
            <p:cNvPr id="25" name="文本框 6">
              <a:extLst>
                <a:ext uri="{FF2B5EF4-FFF2-40B4-BE49-F238E27FC236}">
                  <a16:creationId xmlns:a16="http://schemas.microsoft.com/office/drawing/2014/main" id="{9354F5FF-2134-FE53-90F3-57EC8CBDA79A}"/>
                </a:ext>
              </a:extLst>
            </p:cNvPr>
            <p:cNvSpPr txBox="1"/>
            <p:nvPr/>
          </p:nvSpPr>
          <p:spPr>
            <a:xfrm>
              <a:off x="725939" y="1625703"/>
              <a:ext cx="1762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体验生活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" name="文本框 10">
              <a:extLst>
                <a:ext uri="{FF2B5EF4-FFF2-40B4-BE49-F238E27FC236}">
                  <a16:creationId xmlns:a16="http://schemas.microsoft.com/office/drawing/2014/main" id="{3C05E292-237E-B6C2-CC8F-D7F62B5C22CB}"/>
                </a:ext>
              </a:extLst>
            </p:cNvPr>
            <p:cNvSpPr txBox="1"/>
            <p:nvPr/>
          </p:nvSpPr>
          <p:spPr>
            <a:xfrm>
              <a:off x="725939" y="3189421"/>
              <a:ext cx="1762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学术发展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文本框 6">
              <a:extLst>
                <a:ext uri="{FF2B5EF4-FFF2-40B4-BE49-F238E27FC236}">
                  <a16:creationId xmlns:a16="http://schemas.microsoft.com/office/drawing/2014/main" id="{9354F5FF-2134-FE53-90F3-57EC8CBDA79A}"/>
                </a:ext>
              </a:extLst>
            </p:cNvPr>
            <p:cNvSpPr txBox="1"/>
            <p:nvPr/>
          </p:nvSpPr>
          <p:spPr>
            <a:xfrm>
              <a:off x="725939" y="4696823"/>
              <a:ext cx="1762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能力提升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8" name="文本框 5">
              <a:extLst>
                <a:ext uri="{FF2B5EF4-FFF2-40B4-BE49-F238E27FC236}">
                  <a16:creationId xmlns:a16="http://schemas.microsoft.com/office/drawing/2014/main" id="{8538D8ED-D545-44B6-6B33-AB8C91B1398F}"/>
                </a:ext>
              </a:extLst>
            </p:cNvPr>
            <p:cNvSpPr txBox="1"/>
            <p:nvPr/>
          </p:nvSpPr>
          <p:spPr>
            <a:xfrm>
              <a:off x="988695" y="2142618"/>
              <a:ext cx="11529533" cy="85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体验西方文化以及生活方法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开拓视野、积累人生阅历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BF714BE0-232E-85FA-CE55-1CE074C09CBF}"/>
                </a:ext>
              </a:extLst>
            </p:cNvPr>
            <p:cNvSpPr txBox="1"/>
            <p:nvPr/>
          </p:nvSpPr>
          <p:spPr>
            <a:xfrm>
              <a:off x="988696" y="3709311"/>
              <a:ext cx="11529533" cy="85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提升学术水平（发文章、申博）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增长学术人脉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文本框 11">
              <a:extLst>
                <a:ext uri="{FF2B5EF4-FFF2-40B4-BE49-F238E27FC236}">
                  <a16:creationId xmlns:a16="http://schemas.microsoft.com/office/drawing/2014/main" id="{69C9CE35-2C6A-56B5-64E2-ED4BF14132A8}"/>
                </a:ext>
              </a:extLst>
            </p:cNvPr>
            <p:cNvSpPr txBox="1"/>
            <p:nvPr/>
          </p:nvSpPr>
          <p:spPr>
            <a:xfrm>
              <a:off x="988695" y="5213098"/>
              <a:ext cx="11529533" cy="85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专业技能（如心理咨询认证、婚姻与家庭治疗认证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英语能力、综合素质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8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3E4EA-801F-C1B8-C81E-047FCBDC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C5AE33-A1D0-84BC-3F9A-DCE177982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97FA6AF-DC90-E13F-1FA6-2EF11FDF9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1C3D90D1-7415-DD57-213B-2A706CC739F8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C3270F22-1402-E1DB-2177-416CEEA66A35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89">
            <a:extLst>
              <a:ext uri="{FF2B5EF4-FFF2-40B4-BE49-F238E27FC236}">
                <a16:creationId xmlns:a16="http://schemas.microsoft.com/office/drawing/2014/main" id="{0FFAF88F-0B96-871A-4AF2-8AA85CFF59AE}"/>
              </a:ext>
            </a:extLst>
          </p:cNvPr>
          <p:cNvSpPr txBox="1"/>
          <p:nvPr/>
        </p:nvSpPr>
        <p:spPr>
          <a:xfrm>
            <a:off x="5169320" y="1003841"/>
            <a:ext cx="219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规划</a:t>
            </a:r>
            <a:r>
              <a:rPr kumimoji="1" lang="en-US" altLang="zh-CN" sz="3200" b="1" dirty="0">
                <a:solidFill>
                  <a:srgbClr val="ED7D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准备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252949-C9AA-0D27-F25A-18852F866092}"/>
              </a:ext>
            </a:extLst>
          </p:cNvPr>
          <p:cNvGrpSpPr/>
          <p:nvPr/>
        </p:nvGrpSpPr>
        <p:grpSpPr>
          <a:xfrm>
            <a:off x="3193144" y="2120723"/>
            <a:ext cx="6161314" cy="2616553"/>
            <a:chOff x="899360" y="1902830"/>
            <a:chExt cx="11618870" cy="261655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8C88000-F498-49E9-597C-FE2F1DC8C95A}"/>
                </a:ext>
              </a:extLst>
            </p:cNvPr>
            <p:cNvSpPr txBox="1"/>
            <p:nvPr/>
          </p:nvSpPr>
          <p:spPr>
            <a:xfrm>
              <a:off x="899360" y="1902830"/>
              <a:ext cx="3546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保研 </a:t>
              </a:r>
              <a:r>
                <a:rPr kumimoji="1" lang="en-US" altLang="zh-CN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VS</a:t>
              </a: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留学 </a:t>
              </a:r>
              <a:r>
                <a:rPr kumimoji="1" lang="en-US" altLang="zh-CN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VS</a:t>
              </a: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考研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327B27-7C2C-C186-FA3D-769833CD886D}"/>
                </a:ext>
              </a:extLst>
            </p:cNvPr>
            <p:cNvSpPr txBox="1"/>
            <p:nvPr/>
          </p:nvSpPr>
          <p:spPr>
            <a:xfrm>
              <a:off x="988697" y="2414511"/>
              <a:ext cx="11529533" cy="210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提前收集院校信息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、项目对比、实验室对比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提前和导师沟通，寻求意见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出国交流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&amp;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夏令营，提升背景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科研机会（校内创新创业比赛、实验课程、实验室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RA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不同升学途径的竞争压力、发展机会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6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FB6D8C3-5287-E152-85E9-723CA340D23C}"/>
              </a:ext>
            </a:extLst>
          </p:cNvPr>
          <p:cNvGrpSpPr/>
          <p:nvPr/>
        </p:nvGrpSpPr>
        <p:grpSpPr>
          <a:xfrm>
            <a:off x="436905" y="1876715"/>
            <a:ext cx="11618870" cy="3745747"/>
            <a:chOff x="899360" y="1902830"/>
            <a:chExt cx="11618870" cy="374574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354F5FF-2134-FE53-90F3-57EC8CBDA79A}"/>
                </a:ext>
              </a:extLst>
            </p:cNvPr>
            <p:cNvSpPr txBox="1"/>
            <p:nvPr/>
          </p:nvSpPr>
          <p:spPr>
            <a:xfrm>
              <a:off x="899360" y="1902830"/>
              <a:ext cx="1146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绩点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05E292-237E-B6C2-CC8F-D7F62B5C22CB}"/>
                </a:ext>
              </a:extLst>
            </p:cNvPr>
            <p:cNvSpPr txBox="1"/>
            <p:nvPr/>
          </p:nvSpPr>
          <p:spPr>
            <a:xfrm>
              <a:off x="899360" y="3031377"/>
              <a:ext cx="1146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英语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354F5FF-2134-FE53-90F3-57EC8CBDA79A}"/>
                </a:ext>
              </a:extLst>
            </p:cNvPr>
            <p:cNvSpPr txBox="1"/>
            <p:nvPr/>
          </p:nvSpPr>
          <p:spPr>
            <a:xfrm>
              <a:off x="899360" y="4230488"/>
              <a:ext cx="1762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截止日期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538D8ED-D545-44B6-6B33-AB8C91B1398F}"/>
                </a:ext>
              </a:extLst>
            </p:cNvPr>
            <p:cNvSpPr txBox="1"/>
            <p:nvPr/>
          </p:nvSpPr>
          <p:spPr>
            <a:xfrm>
              <a:off x="988697" y="2414511"/>
              <a:ext cx="11529533" cy="442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越高越好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（英港新院校录取的主要指标）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F714BE0-232E-85FA-CE55-1CE074C09CBF}"/>
                </a:ext>
              </a:extLst>
            </p:cNvPr>
            <p:cNvSpPr txBox="1"/>
            <p:nvPr/>
          </p:nvSpPr>
          <p:spPr>
            <a:xfrm>
              <a:off x="988698" y="3591089"/>
              <a:ext cx="5176058" cy="4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托福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雅思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itka Text" pitchFamily="2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Duolingo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/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四六级（部分学校支持）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9C9CE35-2C6A-56B5-64E2-ED4BF14132A8}"/>
                </a:ext>
              </a:extLst>
            </p:cNvPr>
            <p:cNvSpPr txBox="1"/>
            <p:nvPr/>
          </p:nvSpPr>
          <p:spPr>
            <a:xfrm>
              <a:off x="947132" y="4790200"/>
              <a:ext cx="11529533" cy="85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关注各个项目的开始与截止时间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一般而言：英港新截止日期早于美国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0D69300F-5489-5C3B-80FF-90D70E918D7C}"/>
              </a:ext>
            </a:extLst>
          </p:cNvPr>
          <p:cNvSpPr txBox="1"/>
          <p:nvPr/>
        </p:nvSpPr>
        <p:spPr>
          <a:xfrm>
            <a:off x="3945041" y="97785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前期准备及注意事项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B55DED-1671-84BD-D677-3A2D0807D8F0}"/>
              </a:ext>
            </a:extLst>
          </p:cNvPr>
          <p:cNvGrpSpPr/>
          <p:nvPr/>
        </p:nvGrpSpPr>
        <p:grpSpPr>
          <a:xfrm>
            <a:off x="6094378" y="2262675"/>
            <a:ext cx="11618870" cy="3032698"/>
            <a:chOff x="899360" y="3031377"/>
            <a:chExt cx="11618870" cy="303269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B67A24B-395D-3F1E-672F-830DED0F05E9}"/>
                </a:ext>
              </a:extLst>
            </p:cNvPr>
            <p:cNvSpPr txBox="1"/>
            <p:nvPr/>
          </p:nvSpPr>
          <p:spPr>
            <a:xfrm>
              <a:off x="899360" y="3031377"/>
              <a:ext cx="2377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学费与奖学金</a:t>
              </a:r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D841235F-AA1A-3E77-8597-E7B72A6715CA}"/>
                </a:ext>
              </a:extLst>
            </p:cNvPr>
            <p:cNvSpPr txBox="1"/>
            <p:nvPr/>
          </p:nvSpPr>
          <p:spPr>
            <a:xfrm>
              <a:off x="899360" y="4230488"/>
              <a:ext cx="2377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选校、选项目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EA94FD-00FC-9D67-48F0-2BBDD8D709BF}"/>
                </a:ext>
              </a:extLst>
            </p:cNvPr>
            <p:cNvSpPr txBox="1"/>
            <p:nvPr/>
          </p:nvSpPr>
          <p:spPr>
            <a:xfrm>
              <a:off x="988697" y="3591089"/>
              <a:ext cx="11529533" cy="442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根据自身条件与期待选择申请适合自己的项目、奖学金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B1D6ED0-DD29-1267-7004-8BCB3403BAE2}"/>
                </a:ext>
              </a:extLst>
            </p:cNvPr>
            <p:cNvSpPr txBox="1"/>
            <p:nvPr/>
          </p:nvSpPr>
          <p:spPr>
            <a:xfrm>
              <a:off x="947132" y="4790200"/>
              <a:ext cx="11529533" cy="127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专业、地理位置、个人兴趣、安全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未来职业发展方向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和导师沟通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26" name="直线连接符 5">
            <a:extLst>
              <a:ext uri="{FF2B5EF4-FFF2-40B4-BE49-F238E27FC236}">
                <a16:creationId xmlns:a16="http://schemas.microsoft.com/office/drawing/2014/main" id="{825AF26B-FD04-46C0-AD33-83075D5A7BEE}"/>
              </a:ext>
            </a:extLst>
          </p:cNvPr>
          <p:cNvCxnSpPr>
            <a:cxnSpLocks/>
          </p:cNvCxnSpPr>
          <p:nvPr/>
        </p:nvCxnSpPr>
        <p:spPr>
          <a:xfrm>
            <a:off x="5884034" y="2093827"/>
            <a:ext cx="0" cy="3311525"/>
          </a:xfrm>
          <a:prstGeom prst="line">
            <a:avLst/>
          </a:prstGeom>
          <a:noFill/>
          <a:ln w="254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9069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D5016-02C7-A8A0-F662-ED88C508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AD1742-B079-B5CA-DE6C-552A9D6DD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BBE8F34-58CF-D97F-3A8C-3C5006300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A2557167-5CE9-9EB0-F71D-BA4AF1C4510E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9F49046D-93B3-D2F6-E70A-2C987B484577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B66728-4E24-1174-7C70-0CCCBE2E4F4B}"/>
              </a:ext>
            </a:extLst>
          </p:cNvPr>
          <p:cNvGrpSpPr/>
          <p:nvPr/>
        </p:nvGrpSpPr>
        <p:grpSpPr>
          <a:xfrm>
            <a:off x="526243" y="1821510"/>
            <a:ext cx="5147448" cy="4005712"/>
            <a:chOff x="899360" y="1902830"/>
            <a:chExt cx="11529533" cy="400571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01E610A-71B9-8C20-7C36-2F719865B905}"/>
                </a:ext>
              </a:extLst>
            </p:cNvPr>
            <p:cNvSpPr txBox="1"/>
            <p:nvPr/>
          </p:nvSpPr>
          <p:spPr>
            <a:xfrm>
              <a:off x="899360" y="1902830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授课型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EBF625D-A7FA-6A54-211D-66DD62324D93}"/>
                </a:ext>
              </a:extLst>
            </p:cNvPr>
            <p:cNvSpPr txBox="1"/>
            <p:nvPr/>
          </p:nvSpPr>
          <p:spPr>
            <a:xfrm>
              <a:off x="899360" y="2557175"/>
              <a:ext cx="11529533" cy="335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硕士项目为主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一年制为主（部分职业认证项目学制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2-3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年）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以上课、实习作为主要的学习方式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多种导向：转专业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就业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职业认证（如咨询师）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奖学金机会较少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美国：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Harvard-HDE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Columbia-MHC</a:t>
              </a: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英港新：大部分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MSc</a:t>
              </a: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736AF444-0DAF-70B2-3D46-FCCAB390F1F3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dirty="0">
                <a:solidFill>
                  <a:srgbClr val="ED7D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项目选择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26" name="直线连接符 5">
            <a:extLst>
              <a:ext uri="{FF2B5EF4-FFF2-40B4-BE49-F238E27FC236}">
                <a16:creationId xmlns:a16="http://schemas.microsoft.com/office/drawing/2014/main" id="{83363544-9D12-25C2-2AAC-9B9C8552BDF5}"/>
              </a:ext>
            </a:extLst>
          </p:cNvPr>
          <p:cNvCxnSpPr>
            <a:cxnSpLocks/>
          </p:cNvCxnSpPr>
          <p:nvPr/>
        </p:nvCxnSpPr>
        <p:spPr>
          <a:xfrm>
            <a:off x="5761650" y="2052342"/>
            <a:ext cx="0" cy="3311525"/>
          </a:xfrm>
          <a:prstGeom prst="line">
            <a:avLst/>
          </a:prstGeom>
          <a:noFill/>
          <a:ln w="254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B04C6E2C-F00E-BEB9-780F-2EF6E9570394}"/>
              </a:ext>
            </a:extLst>
          </p:cNvPr>
          <p:cNvGrpSpPr/>
          <p:nvPr/>
        </p:nvGrpSpPr>
        <p:grpSpPr>
          <a:xfrm>
            <a:off x="6094378" y="1821510"/>
            <a:ext cx="6640543" cy="4005712"/>
            <a:chOff x="899360" y="1902830"/>
            <a:chExt cx="11906812" cy="400571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50BEA3-D2C2-257A-558F-2B4BF4C5C013}"/>
                </a:ext>
              </a:extLst>
            </p:cNvPr>
            <p:cNvSpPr txBox="1"/>
            <p:nvPr/>
          </p:nvSpPr>
          <p:spPr>
            <a:xfrm>
              <a:off x="899360" y="1902830"/>
              <a:ext cx="3257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dirty="0">
                  <a:solidFill>
                    <a:srgbClr val="081E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研究型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8978D09-8FC7-B83A-4EA6-0CAD5497F4A5}"/>
                </a:ext>
              </a:extLst>
            </p:cNvPr>
            <p:cNvSpPr txBox="1"/>
            <p:nvPr/>
          </p:nvSpPr>
          <p:spPr>
            <a:xfrm>
              <a:off x="899360" y="2557175"/>
              <a:ext cx="11906812" cy="335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硕士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博士项目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学制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1-2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以上课、做研究作为主要的学习方式，可能缺少实习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科研导向，旨在培养学术能力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可能含有奖学金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美国：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Uchicago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-MAPSS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UIUC-MSPS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WFU-MA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in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Psychology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Cornell-MA in Dev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. Psych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英港新：</a:t>
              </a:r>
              <a:r>
                <a:rPr lang="en-US" altLang="zh-CN" b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Mphil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b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MRes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34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DBC2D-6F29-B12A-0A71-95193791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A67721-A81C-1678-E499-699C3C217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9385378F-09B1-7181-727D-C5CAC05D3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4073FC19-7A66-14FD-9F51-70BB8380C94C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315593E4-0301-0FCE-5B60-16F27AAD8B9D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89">
            <a:extLst>
              <a:ext uri="{FF2B5EF4-FFF2-40B4-BE49-F238E27FC236}">
                <a16:creationId xmlns:a16="http://schemas.microsoft.com/office/drawing/2014/main" id="{AC8F2609-D092-9BD6-E9F1-A5CB53077E4D}"/>
              </a:ext>
            </a:extLst>
          </p:cNvPr>
          <p:cNvSpPr txBox="1"/>
          <p:nvPr/>
        </p:nvSpPr>
        <p:spPr>
          <a:xfrm>
            <a:off x="4043104" y="890863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申请材料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: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参考官网信息</a:t>
            </a:r>
          </a:p>
        </p:txBody>
      </p:sp>
      <p:pic>
        <p:nvPicPr>
          <p:cNvPr id="2" name="图片 1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7F3040D1-F54A-67C3-D8F2-23FA3BB38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58" y="1496902"/>
            <a:ext cx="8779279" cy="43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0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E750-E3A1-DA1D-300B-9B501628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313509-6C8E-0620-7081-583214FC5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26ACE6C4-EEC6-4F9F-643A-C6D1E2BE9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A3FB8B6B-08B2-BD1B-09D6-E46216603E6F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68968840-9766-2885-5464-4BBBA5D11491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89">
            <a:extLst>
              <a:ext uri="{FF2B5EF4-FFF2-40B4-BE49-F238E27FC236}">
                <a16:creationId xmlns:a16="http://schemas.microsoft.com/office/drawing/2014/main" id="{73A4D8F9-7476-E939-D2FE-9300EE3D674D}"/>
              </a:ext>
            </a:extLst>
          </p:cNvPr>
          <p:cNvSpPr txBox="1"/>
          <p:nvPr/>
        </p:nvSpPr>
        <p:spPr>
          <a:xfrm>
            <a:off x="4043104" y="890863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申请材料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: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参考官网信息</a:t>
            </a:r>
          </a:p>
        </p:txBody>
      </p:sp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0F3261CD-EADD-1240-E404-61CBCBA7B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99" y="1553324"/>
            <a:ext cx="5456066" cy="46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4214-2A43-B990-4394-1D949B07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3AD0664-A9C5-CEA3-A555-F97746D2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59" y="599224"/>
            <a:ext cx="4761144" cy="6154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83BD87-F4AE-1846-24A8-6BB710FE1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390C65BB-FFB0-FD01-78C2-2308B5250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9F07285C-0E11-7A50-4A10-4806D5D0CB0C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0E9EF43C-D68D-E9A1-FFC6-6BFC669EC4D4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04370D-2E1D-966B-C8C2-AF59C55CDBD2}"/>
              </a:ext>
            </a:extLst>
          </p:cNvPr>
          <p:cNvGrpSpPr/>
          <p:nvPr/>
        </p:nvGrpSpPr>
        <p:grpSpPr>
          <a:xfrm>
            <a:off x="1210103" y="1084697"/>
            <a:ext cx="5147448" cy="5667705"/>
            <a:chOff x="899360" y="1902830"/>
            <a:chExt cx="11529533" cy="566770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4022160-D9D6-FAA4-9340-A0C2229BD4CA}"/>
                </a:ext>
              </a:extLst>
            </p:cNvPr>
            <p:cNvSpPr txBox="1"/>
            <p:nvPr/>
          </p:nvSpPr>
          <p:spPr>
            <a:xfrm>
              <a:off x="899360" y="1902830"/>
              <a:ext cx="6280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个人学术简历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81E4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CV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E4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ED8741A-F089-C129-0E30-ED7E28B6B122}"/>
                </a:ext>
              </a:extLst>
            </p:cNvPr>
            <p:cNvSpPr txBox="1"/>
            <p:nvPr/>
          </p:nvSpPr>
          <p:spPr>
            <a:xfrm>
              <a:off x="899360" y="2557175"/>
              <a:ext cx="11529533" cy="50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展示基本教育经历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毕业院校、绩点、主修课程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展示体现能力的经历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科研、项目经历、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Publication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实习经历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个人荣誉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简要提及掌握技能</a:t>
              </a: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办公类：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MS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Office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数据分析类：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SPSS</a:t>
              </a: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专业类：</a:t>
              </a:r>
              <a:r>
                <a:rPr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E-Prime</a:t>
              </a:r>
            </a:p>
            <a:p>
              <a:pPr marL="742950" lvl="1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defTabSz="914377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89">
            <a:extLst>
              <a:ext uri="{FF2B5EF4-FFF2-40B4-BE49-F238E27FC236}">
                <a16:creationId xmlns:a16="http://schemas.microsoft.com/office/drawing/2014/main" id="{3B15E53D-7820-5783-25D0-530AE5B876A6}"/>
              </a:ext>
            </a:extLst>
          </p:cNvPr>
          <p:cNvSpPr txBox="1"/>
          <p:nvPr/>
        </p:nvSpPr>
        <p:spPr>
          <a:xfrm>
            <a:off x="4841471" y="9097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申请材料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BF9467-4E71-73F5-55B7-CDAA637B55D9}"/>
              </a:ext>
            </a:extLst>
          </p:cNvPr>
          <p:cNvSpPr/>
          <p:nvPr/>
        </p:nvSpPr>
        <p:spPr>
          <a:xfrm>
            <a:off x="6896136" y="1072309"/>
            <a:ext cx="4406864" cy="858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C0DE56-5F0D-DCFD-369F-FB893CFB8EB5}"/>
              </a:ext>
            </a:extLst>
          </p:cNvPr>
          <p:cNvSpPr/>
          <p:nvPr/>
        </p:nvSpPr>
        <p:spPr>
          <a:xfrm>
            <a:off x="6896136" y="2008434"/>
            <a:ext cx="4406864" cy="106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14B719-FAFE-C8D9-8E08-DFEF34FDEAC1}"/>
              </a:ext>
            </a:extLst>
          </p:cNvPr>
          <p:cNvSpPr/>
          <p:nvPr/>
        </p:nvSpPr>
        <p:spPr>
          <a:xfrm>
            <a:off x="6896136" y="3140134"/>
            <a:ext cx="4406864" cy="2059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893FEE-BD62-2468-3B34-35397758E575}"/>
              </a:ext>
            </a:extLst>
          </p:cNvPr>
          <p:cNvSpPr/>
          <p:nvPr/>
        </p:nvSpPr>
        <p:spPr>
          <a:xfrm>
            <a:off x="6896136" y="5250372"/>
            <a:ext cx="4406864" cy="41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BF21C0-87CF-19E2-A487-E45874235686}"/>
              </a:ext>
            </a:extLst>
          </p:cNvPr>
          <p:cNvSpPr/>
          <p:nvPr/>
        </p:nvSpPr>
        <p:spPr>
          <a:xfrm>
            <a:off x="6896136" y="5702821"/>
            <a:ext cx="4406864" cy="41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E357DF0-48FE-EA45-607C-1BEB05378F9E}"/>
              </a:ext>
            </a:extLst>
          </p:cNvPr>
          <p:cNvCxnSpPr/>
          <p:nvPr/>
        </p:nvCxnSpPr>
        <p:spPr>
          <a:xfrm>
            <a:off x="3327400" y="4051300"/>
            <a:ext cx="3416886" cy="1405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1576F79-E556-DFDB-D86F-F884E5EFD8EC}"/>
              </a:ext>
            </a:extLst>
          </p:cNvPr>
          <p:cNvCxnSpPr>
            <a:cxnSpLocks/>
          </p:cNvCxnSpPr>
          <p:nvPr/>
        </p:nvCxnSpPr>
        <p:spPr>
          <a:xfrm flipV="1">
            <a:off x="4985263" y="2395928"/>
            <a:ext cx="1791770" cy="762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38778D3-10D1-D96F-67A0-B59AA446B956}"/>
              </a:ext>
            </a:extLst>
          </p:cNvPr>
          <p:cNvCxnSpPr>
            <a:cxnSpLocks/>
          </p:cNvCxnSpPr>
          <p:nvPr/>
        </p:nvCxnSpPr>
        <p:spPr>
          <a:xfrm>
            <a:off x="3175550" y="3499295"/>
            <a:ext cx="3601483" cy="869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728FB3B-411B-E945-D088-9E64E8CE4705}"/>
              </a:ext>
            </a:extLst>
          </p:cNvPr>
          <p:cNvCxnSpPr>
            <a:cxnSpLocks/>
          </p:cNvCxnSpPr>
          <p:nvPr/>
        </p:nvCxnSpPr>
        <p:spPr>
          <a:xfrm>
            <a:off x="4211216" y="5034138"/>
            <a:ext cx="2449743" cy="816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777206B7-76EC-08C3-14FF-BDA8DCDCFB0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211216" y="1501332"/>
            <a:ext cx="2684920" cy="736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866</Words>
  <Application>Microsoft Macintosh PowerPoint</Application>
  <PresentationFormat>宽屏</PresentationFormat>
  <Paragraphs>151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等线</vt:lpstr>
      <vt:lpstr>等线</vt:lpstr>
      <vt:lpstr>等线 Light</vt:lpstr>
      <vt:lpstr>黑体</vt:lpstr>
      <vt:lpstr>Microsoft YaHei</vt:lpstr>
      <vt:lpstr>Microsoft YaHei</vt:lpstr>
      <vt:lpstr>微软雅黑 Light</vt:lpstr>
      <vt:lpstr>Arial</vt:lpstr>
      <vt:lpstr>Sitka Text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苗苗</dc:creator>
  <cp:lastModifiedBy>jinchengwu.clyde@outlook.com</cp:lastModifiedBy>
  <cp:revision>14</cp:revision>
  <dcterms:created xsi:type="dcterms:W3CDTF">2022-10-07T03:24:53Z</dcterms:created>
  <dcterms:modified xsi:type="dcterms:W3CDTF">2025-06-28T09:08:05Z</dcterms:modified>
</cp:coreProperties>
</file>